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7" r:id="rId3"/>
    <p:sldId id="298" r:id="rId4"/>
    <p:sldId id="272" r:id="rId5"/>
    <p:sldId id="294" r:id="rId6"/>
    <p:sldId id="299" r:id="rId7"/>
    <p:sldId id="300" r:id="rId8"/>
    <p:sldId id="30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3ECBC-DD39-4BE0-8E18-51DBD99870DC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ADBEE-60AC-4B56-BD0C-C18C97BB3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9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8570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586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6517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3589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4785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0565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3973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03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F0EAC9-CFC1-4E5D-A9DE-D8E0EA073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A0E9B44-AB96-406E-A520-FBEE1B100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EF6407-843A-46F9-9BB2-1734ACA12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A7E1-A60E-4112-8F17-2169217AD7BE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0D67E6-F9BC-46BC-BCA3-87E660FC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D38AAA-0CC2-4361-B864-F87A9A7CF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F3FB-292F-4C65-B531-9781ABDCA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0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25DE64-82BB-48D6-9241-49992B5E8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4D6DC62-8BAB-4C1D-A039-3F4CCEA2B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345538-4F9A-4A6A-A4DC-9E35D7862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A7E1-A60E-4112-8F17-2169217AD7BE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17B26B-EDE8-439A-ABFB-F53360C8F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0C2010-7050-4141-8590-64826328B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F3FB-292F-4C65-B531-9781ABDCA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2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EF172BD-C2E7-42A0-8159-435CE7279A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801931A-372D-4360-9ACD-174752624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CCA945-6102-43F4-B5C2-BB410A955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A7E1-A60E-4112-8F17-2169217AD7BE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D4944A-3399-48E0-999B-7F79FF8A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EB92C-ADBC-4857-BA8D-92D3EF40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F3FB-292F-4C65-B531-9781ABDCA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4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BE153B-0C6C-471A-BCCE-CC92F596F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390567-9E2A-40EF-B1DA-A88EAE9FD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393960-3DAC-45BC-8BD3-7869B15C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A7E1-A60E-4112-8F17-2169217AD7BE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3176A3-02A4-4C34-9E86-AC27D1215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73A0F2-8A0D-46D6-9676-6F73F70E7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F3FB-292F-4C65-B531-9781ABDCA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8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67304F-1973-4C54-AC96-4EB203EB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9F33F6-62C8-4D34-9448-3F7B55707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600EC6-CE3A-492D-8E39-A9A4EF6AB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A7E1-A60E-4112-8F17-2169217AD7BE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90A44A-3039-411C-A9BE-B1BC7E47C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99E821-4E96-4C56-889A-75286E694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F3FB-292F-4C65-B531-9781ABDCA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4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20786B-8E55-4C0F-9333-E03C9030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245574-2CAF-49C3-B568-6EC5BBA40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C8A0D5F-EC65-4C32-927B-379F66C7C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C4512AA-5AD1-4724-8951-0A8D3E46D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A7E1-A60E-4112-8F17-2169217AD7BE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461608A-F92D-4FB9-B889-A91BC06DD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192669-7BBA-4B54-8730-2B145409E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F3FB-292F-4C65-B531-9781ABDCA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1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B2A8AF-2DBD-4537-B562-1A25E081D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6941E0-B1E0-45E5-80EA-15A8EEB97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CC4794F-2830-4CB3-9846-F80F930B8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C165A7C-79CF-450B-B186-D4A1DAAF6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ACB3BD3-B728-48D2-9DFD-753203E10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C4B2FE5-4804-440D-8626-8459F739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A7E1-A60E-4112-8F17-2169217AD7BE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F22003B-5608-43B1-BBBC-0FE13B4BB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C6B7E1F-267B-413D-91E9-546084D9B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F3FB-292F-4C65-B531-9781ABDCA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2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237AD4-4BE9-4E79-A63E-3399A136B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3C82191-CA8B-44BE-A6BF-F3A93DA63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A7E1-A60E-4112-8F17-2169217AD7BE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45FB303-E2D5-45A1-A94A-128BED72D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605C5E5-9F95-4C36-9DDF-BD903C7BE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F3FB-292F-4C65-B531-9781ABDCA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8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72EED1B-749B-499B-874F-9D2D04767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A7E1-A60E-4112-8F17-2169217AD7BE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BBE8A76-F1EB-43E0-988A-73234848F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A6FA631-FA6B-46EB-A335-B1DA85C0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F3FB-292F-4C65-B531-9781ABDCA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9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F0A26B-12D2-4BBC-86AE-83DB60A9B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5E75CC-C45C-44C0-AE95-761A1DA15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355A9FD-2B98-4119-AD1D-7121B2EA8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964209-1BC8-44F8-9EFE-FE7B3C294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A7E1-A60E-4112-8F17-2169217AD7BE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777EE0-67EF-4AD2-8705-65D20CC4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81DD813-552A-407A-8D90-9EAE55FF5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F3FB-292F-4C65-B531-9781ABDCA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9A60FE-8F7F-4527-B12C-C91B729E7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A704D00-825F-40A0-89B2-529A23521A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0D3A64-DC52-4627-B613-1205569AE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B3EE716-FFF1-4880-BCC4-5718FB4F4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A7E1-A60E-4112-8F17-2169217AD7BE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03413B-C084-4EE3-909E-2A7A4048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1F6FE0C-C3FF-45E5-BE1F-D988733DF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F3FB-292F-4C65-B531-9781ABDCA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663274B-6C7A-4EAD-A944-41C1B2D23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FBFDB0-502D-4C81-B644-C2861BED8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2984D6-89C9-487A-962A-557BB85D5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DA7E1-A60E-4112-8F17-2169217AD7BE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C5D180-773B-41E6-A904-34EBA4BE8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254C45-48BC-415A-B13B-5E33573B6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F3FB-292F-4C65-B531-9781ABDCA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1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0.PNG"/><Relationship Id="rId21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9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6303" y="2778257"/>
            <a:ext cx="11799394" cy="100845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0000"/>
                </a:solidFill>
                <a:effectLst/>
              </a:rPr>
              <a:t>DIGITAL SIGNAL PROCESSING ALGORITHMS FOR ACTIVE CONTROL OF INDIVIDUAL ACOUSTIC ZONES</a:t>
            </a:r>
            <a:endParaRPr lang="en-US" sz="80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06007" y="4527232"/>
            <a:ext cx="277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Presented</a:t>
            </a:r>
            <a:r>
              <a:rPr lang="it-IT" sz="2400" dirty="0"/>
              <a:t> by:</a:t>
            </a:r>
          </a:p>
          <a:p>
            <a:pPr algn="ctr"/>
            <a:r>
              <a:rPr lang="it-IT" sz="2400" dirty="0"/>
              <a:t>ANATOLIJ BORRONI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838F596-76CA-41BA-90E3-B08B378AE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71" y="393460"/>
            <a:ext cx="3168316" cy="960867"/>
          </a:xfrm>
          <a:prstGeom prst="rect">
            <a:avLst/>
          </a:prstGeom>
        </p:spPr>
      </p:pic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49E7D39B-4097-48CC-BD6C-C8F7FAC94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13" y="116617"/>
            <a:ext cx="3554267" cy="1514554"/>
          </a:xfrm>
          <a:prstGeom prst="rect">
            <a:avLst/>
          </a:prstGeom>
        </p:spPr>
      </p:pic>
      <p:sp>
        <p:nvSpPr>
          <p:cNvPr id="10" name="Segnaposto data 2">
            <a:extLst>
              <a:ext uri="{FF2B5EF4-FFF2-40B4-BE49-F238E27FC236}">
                <a16:creationId xmlns:a16="http://schemas.microsoft.com/office/drawing/2014/main" id="{1A0093AF-7116-490D-A533-3F0CAA8A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27/05/2022</a:t>
            </a:r>
            <a:endParaRPr lang="it-IT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0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2B8248-BD29-4072-9BAD-301776CB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327"/>
          </a:xfrm>
        </p:spPr>
        <p:txBody>
          <a:bodyPr>
            <a:normAutofit/>
          </a:bodyPr>
          <a:lstStyle/>
          <a:p>
            <a:r>
              <a:rPr lang="it-IT" sz="4000" b="1" dirty="0" err="1"/>
              <a:t>Individual</a:t>
            </a:r>
            <a:r>
              <a:rPr lang="it-IT" sz="4000" b="1" dirty="0"/>
              <a:t> sound zones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618DEB2-7DA7-4FCC-AFEF-2C28E649C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27/05/2022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421A60BB-2142-4E27-9CD8-B57228473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600" dirty="0">
                <a:solidFill>
                  <a:schemeClr val="tx1"/>
                </a:solidFill>
              </a:rPr>
              <a:t>Anatolij Borroni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C348404B-B741-4DAA-B7FF-CFE9322C5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z="1600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85E422E-3302-4894-96BA-1A19E772B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479" y="2727618"/>
            <a:ext cx="5104245" cy="3240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42C1693-FB14-4116-8AF6-87C8BEBD88FF}"/>
              </a:ext>
            </a:extLst>
          </p:cNvPr>
          <p:cNvSpPr txBox="1"/>
          <p:nvPr/>
        </p:nvSpPr>
        <p:spPr>
          <a:xfrm>
            <a:off x="466987" y="1218180"/>
            <a:ext cx="11258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Target</a:t>
            </a:r>
            <a:r>
              <a:rPr lang="it-IT" sz="3200" dirty="0"/>
              <a:t>: create </a:t>
            </a:r>
            <a:r>
              <a:rPr lang="it-IT" sz="3200" dirty="0" err="1"/>
              <a:t>individual</a:t>
            </a:r>
            <a:r>
              <a:rPr lang="it-IT" sz="3200" dirty="0"/>
              <a:t> sound </a:t>
            </a:r>
            <a:r>
              <a:rPr lang="it-IT" sz="3200" dirty="0" err="1"/>
              <a:t>regions</a:t>
            </a:r>
            <a:r>
              <a:rPr lang="it-IT" sz="3200" dirty="0"/>
              <a:t> in the </a:t>
            </a:r>
            <a:r>
              <a:rPr lang="it-IT" sz="3200" dirty="0" err="1"/>
              <a:t>shared</a:t>
            </a:r>
            <a:r>
              <a:rPr lang="it-IT" sz="3200" dirty="0"/>
              <a:t> </a:t>
            </a:r>
            <a:r>
              <a:rPr lang="it-IT" sz="3200" dirty="0" err="1"/>
              <a:t>environment</a:t>
            </a:r>
            <a:r>
              <a:rPr lang="it-IT" sz="3200" dirty="0"/>
              <a:t> </a:t>
            </a:r>
            <a:r>
              <a:rPr lang="it-IT" sz="3200" dirty="0" err="1"/>
              <a:t>where</a:t>
            </a:r>
            <a:r>
              <a:rPr lang="it-IT" sz="3200" dirty="0"/>
              <a:t> people </a:t>
            </a:r>
            <a:r>
              <a:rPr lang="it-IT" sz="3200" dirty="0" err="1"/>
              <a:t>perceive</a:t>
            </a:r>
            <a:r>
              <a:rPr lang="it-IT" sz="3200" dirty="0"/>
              <a:t> </a:t>
            </a:r>
            <a:r>
              <a:rPr lang="it-IT" sz="3200" dirty="0" err="1"/>
              <a:t>different</a:t>
            </a:r>
            <a:r>
              <a:rPr lang="it-IT" sz="3200" dirty="0"/>
              <a:t> audio </a:t>
            </a:r>
            <a:r>
              <a:rPr lang="it-IT" sz="3200" dirty="0" err="1"/>
              <a:t>contents</a:t>
            </a:r>
            <a:endParaRPr lang="en-US" sz="3200"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B028AF8A-9F0A-4D83-AAD1-5E9EACCD45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6733"/>
            <a:ext cx="2143388" cy="720000"/>
          </a:xfrm>
          <a:prstGeom prst="rect">
            <a:avLst/>
          </a:prstGeom>
        </p:spPr>
      </p:pic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563886CA-BEC4-44D8-86A5-2FAD0E1980A5}"/>
              </a:ext>
            </a:extLst>
          </p:cNvPr>
          <p:cNvCxnSpPr/>
          <p:nvPr/>
        </p:nvCxnSpPr>
        <p:spPr>
          <a:xfrm>
            <a:off x="0" y="867327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>
            <a:extLst>
              <a:ext uri="{FF2B5EF4-FFF2-40B4-BE49-F238E27FC236}">
                <a16:creationId xmlns:a16="http://schemas.microsoft.com/office/drawing/2014/main" id="{CA780E94-055E-492B-916E-8E07515724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555" y="7562"/>
            <a:ext cx="2374090" cy="720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4232ECB-89CB-4486-992D-21F32768BA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28" y="2727618"/>
            <a:ext cx="6646151" cy="32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430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385A594-B04E-4F4C-877E-23F97AA00C95}"/>
              </a:ext>
            </a:extLst>
          </p:cNvPr>
          <p:cNvSpPr txBox="1"/>
          <p:nvPr/>
        </p:nvSpPr>
        <p:spPr>
          <a:xfrm>
            <a:off x="447238" y="1479522"/>
            <a:ext cx="112975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800" b="1" dirty="0"/>
              <a:t>Personal </a:t>
            </a:r>
            <a:r>
              <a:rPr lang="it-IT" sz="2800" b="1" dirty="0" err="1"/>
              <a:t>spaces</a:t>
            </a:r>
            <a:r>
              <a:rPr lang="it-IT" sz="2800" b="1" dirty="0"/>
              <a:t> and </a:t>
            </a:r>
            <a:r>
              <a:rPr lang="it-IT" sz="2800" b="1" dirty="0" err="1"/>
              <a:t>vehicles</a:t>
            </a:r>
            <a:endParaRPr lang="it-IT" sz="2800" dirty="0"/>
          </a:p>
          <a:p>
            <a:endParaRPr lang="it-IT" sz="2800" dirty="0"/>
          </a:p>
          <a:p>
            <a:endParaRPr lang="it-IT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800" b="1" dirty="0"/>
              <a:t>Public </a:t>
            </a:r>
            <a:r>
              <a:rPr lang="it-IT" sz="2800" b="1" dirty="0" err="1"/>
              <a:t>spaces</a:t>
            </a:r>
            <a:r>
              <a:rPr lang="it-IT" sz="2800" b="1" dirty="0"/>
              <a:t> and </a:t>
            </a:r>
            <a:r>
              <a:rPr lang="it-IT" sz="2800" b="1" dirty="0" err="1"/>
              <a:t>vehicles</a:t>
            </a:r>
            <a:endParaRPr lang="it-IT" sz="280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A8B550D-B4F4-4788-A48B-6D98EB6D8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6733"/>
            <a:ext cx="2143388" cy="720000"/>
          </a:xfrm>
          <a:prstGeom prst="rect">
            <a:avLst/>
          </a:prstGeom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AEF71FA7-03E9-4D31-B599-3C4C10C5A437}"/>
              </a:ext>
            </a:extLst>
          </p:cNvPr>
          <p:cNvCxnSpPr/>
          <p:nvPr/>
        </p:nvCxnSpPr>
        <p:spPr>
          <a:xfrm>
            <a:off x="0" y="867327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2FF6DA24-CD1B-4BEE-B10D-37F27577A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555" y="7562"/>
            <a:ext cx="2374090" cy="720000"/>
          </a:xfrm>
          <a:prstGeom prst="rect">
            <a:avLst/>
          </a:prstGeom>
        </p:spPr>
      </p:pic>
      <p:sp>
        <p:nvSpPr>
          <p:cNvPr id="18" name="Titolo 1">
            <a:extLst>
              <a:ext uri="{FF2B5EF4-FFF2-40B4-BE49-F238E27FC236}">
                <a16:creationId xmlns:a16="http://schemas.microsoft.com/office/drawing/2014/main" id="{764BA9B7-3E61-48DE-8ADB-F852D843D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61"/>
            <a:ext cx="10515600" cy="859765"/>
          </a:xfrm>
        </p:spPr>
        <p:txBody>
          <a:bodyPr>
            <a:normAutofit/>
          </a:bodyPr>
          <a:lstStyle/>
          <a:p>
            <a:r>
              <a:rPr lang="it-IT" sz="4000" b="1" dirty="0"/>
              <a:t>Applications</a:t>
            </a:r>
          </a:p>
        </p:txBody>
      </p:sp>
      <p:sp>
        <p:nvSpPr>
          <p:cNvPr id="19" name="Segnaposto data 2">
            <a:extLst>
              <a:ext uri="{FF2B5EF4-FFF2-40B4-BE49-F238E27FC236}">
                <a16:creationId xmlns:a16="http://schemas.microsoft.com/office/drawing/2014/main" id="{A385599B-5E47-4277-926E-C79370FCB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27/05/2022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21" name="Segnaposto piè di pagina 6">
            <a:extLst>
              <a:ext uri="{FF2B5EF4-FFF2-40B4-BE49-F238E27FC236}">
                <a16:creationId xmlns:a16="http://schemas.microsoft.com/office/drawing/2014/main" id="{B832AF2C-44E5-41EB-BE0E-53F18862B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sz="1600" dirty="0">
                <a:solidFill>
                  <a:schemeClr val="tx1"/>
                </a:solidFill>
              </a:rPr>
              <a:t>Anatolij Borroni</a:t>
            </a:r>
          </a:p>
        </p:txBody>
      </p:sp>
      <p:sp>
        <p:nvSpPr>
          <p:cNvPr id="23" name="Segnaposto numero diapositiva 7">
            <a:extLst>
              <a:ext uri="{FF2B5EF4-FFF2-40B4-BE49-F238E27FC236}">
                <a16:creationId xmlns:a16="http://schemas.microsoft.com/office/drawing/2014/main" id="{235795A6-66A7-4548-A60F-203F6540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it-IT" sz="1600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25" name="Immagine 24" descr="Immagine che contiene treno, stazione, piattaforma, cielo&#10;&#10;Descrizione generata automaticamente">
            <a:extLst>
              <a:ext uri="{FF2B5EF4-FFF2-40B4-BE49-F238E27FC236}">
                <a16:creationId xmlns:a16="http://schemas.microsoft.com/office/drawing/2014/main" id="{72BBB9C3-0304-4379-A19A-9768202A1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7" y="3829126"/>
            <a:ext cx="2866936" cy="2150202"/>
          </a:xfrm>
          <a:prstGeom prst="rect">
            <a:avLst/>
          </a:prstGeom>
        </p:spPr>
      </p:pic>
      <p:pic>
        <p:nvPicPr>
          <p:cNvPr id="27" name="Immagine 26" descr="Immagine che contiene blu&#10;&#10;Descrizione generata automaticamente">
            <a:extLst>
              <a:ext uri="{FF2B5EF4-FFF2-40B4-BE49-F238E27FC236}">
                <a16:creationId xmlns:a16="http://schemas.microsoft.com/office/drawing/2014/main" id="{787EEE1C-F314-4A64-BF39-CAF50DFD73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829126"/>
            <a:ext cx="3202620" cy="2135080"/>
          </a:xfrm>
          <a:prstGeom prst="rect">
            <a:avLst/>
          </a:prstGeom>
        </p:spPr>
      </p:pic>
      <p:pic>
        <p:nvPicPr>
          <p:cNvPr id="29" name="Immagine 28" descr="Immagine che contiene testo, interni, soffitto, stanza&#10;&#10;Descrizione generata automaticamente">
            <a:extLst>
              <a:ext uri="{FF2B5EF4-FFF2-40B4-BE49-F238E27FC236}">
                <a16:creationId xmlns:a16="http://schemas.microsoft.com/office/drawing/2014/main" id="{3573122C-EA54-4AA1-9786-E40C9406A5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302" y="1471617"/>
            <a:ext cx="2965538" cy="2472555"/>
          </a:xfrm>
          <a:prstGeom prst="rect">
            <a:avLst/>
          </a:prstGeom>
        </p:spPr>
      </p:pic>
      <p:pic>
        <p:nvPicPr>
          <p:cNvPr id="33" name="Immagine 32" descr="Immagine che contiene automobile, parcheggiato, trasporto, tetto&#10;&#10;Descrizione generata automaticamente">
            <a:extLst>
              <a:ext uri="{FF2B5EF4-FFF2-40B4-BE49-F238E27FC236}">
                <a16:creationId xmlns:a16="http://schemas.microsoft.com/office/drawing/2014/main" id="{DBF58E5B-F8C5-4DE6-9542-B4BAD9E27B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333" y="4136791"/>
            <a:ext cx="4646813" cy="1842537"/>
          </a:xfrm>
          <a:prstGeom prst="rect">
            <a:avLst/>
          </a:prstGeom>
        </p:spPr>
      </p:pic>
      <p:pic>
        <p:nvPicPr>
          <p:cNvPr id="35" name="Immagine 34" descr="Immagine che contiene interni, soffitto, parete, vivendo&#10;&#10;Descrizione generata automaticamente">
            <a:extLst>
              <a:ext uri="{FF2B5EF4-FFF2-40B4-BE49-F238E27FC236}">
                <a16:creationId xmlns:a16="http://schemas.microsoft.com/office/drawing/2014/main" id="{9F11C0B6-29B6-4FAA-AF91-94D9B3DEFF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83" y="1462921"/>
            <a:ext cx="3115851" cy="207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33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F7B0D83-850B-4EE3-9180-13677E7B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64" y="1376283"/>
            <a:ext cx="8983871" cy="488799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99D76BD-D0DB-41B5-AAD2-A6920F1DAB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6733"/>
            <a:ext cx="2143388" cy="720000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A59BFB00-7248-4B8F-8898-E4B7A88AEB3D}"/>
              </a:ext>
            </a:extLst>
          </p:cNvPr>
          <p:cNvCxnSpPr/>
          <p:nvPr/>
        </p:nvCxnSpPr>
        <p:spPr>
          <a:xfrm>
            <a:off x="0" y="867327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AA11C420-71ED-4F47-A1F4-4AABF35688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555" y="7562"/>
            <a:ext cx="2374090" cy="720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23D881BE-2ED7-4E5E-8378-E4BB4F378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62"/>
            <a:ext cx="10515600" cy="859764"/>
          </a:xfrm>
        </p:spPr>
        <p:txBody>
          <a:bodyPr>
            <a:normAutofit/>
          </a:bodyPr>
          <a:lstStyle/>
          <a:p>
            <a:r>
              <a:rPr lang="it-IT" sz="4000" b="1" dirty="0"/>
              <a:t>Model</a:t>
            </a:r>
          </a:p>
        </p:txBody>
      </p:sp>
      <p:sp>
        <p:nvSpPr>
          <p:cNvPr id="14" name="Segnaposto data 2">
            <a:extLst>
              <a:ext uri="{FF2B5EF4-FFF2-40B4-BE49-F238E27FC236}">
                <a16:creationId xmlns:a16="http://schemas.microsoft.com/office/drawing/2014/main" id="{DCEACE89-D9F1-4BA2-B153-89148EBBA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27/05/2022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15" name="Segnaposto piè di pagina 6">
            <a:extLst>
              <a:ext uri="{FF2B5EF4-FFF2-40B4-BE49-F238E27FC236}">
                <a16:creationId xmlns:a16="http://schemas.microsoft.com/office/drawing/2014/main" id="{86B9D299-0E3A-4F59-BCE2-F3A9A77A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sz="1600" dirty="0">
                <a:solidFill>
                  <a:schemeClr val="tx1"/>
                </a:solidFill>
              </a:rPr>
              <a:t>Anatolij Borroni</a:t>
            </a:r>
          </a:p>
        </p:txBody>
      </p:sp>
      <p:sp>
        <p:nvSpPr>
          <p:cNvPr id="16" name="Segnaposto numero diapositiva 7">
            <a:extLst>
              <a:ext uri="{FF2B5EF4-FFF2-40B4-BE49-F238E27FC236}">
                <a16:creationId xmlns:a16="http://schemas.microsoft.com/office/drawing/2014/main" id="{E5EC68AB-E7A9-4549-803C-261402CE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it-IT" sz="1600" dirty="0">
                <a:solidFill>
                  <a:schemeClr val="tx1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77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A7C1FB-8FF7-4C53-9A5B-45F6935D673D}"/>
                  </a:ext>
                </a:extLst>
              </p:cNvPr>
              <p:cNvSpPr txBox="1"/>
              <p:nvPr/>
            </p:nvSpPr>
            <p:spPr>
              <a:xfrm>
                <a:off x="117146" y="3821588"/>
                <a:ext cx="5291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A7C1FB-8FF7-4C53-9A5B-45F6935D6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46" y="3821588"/>
                <a:ext cx="529184" cy="276999"/>
              </a:xfrm>
              <a:prstGeom prst="rect">
                <a:avLst/>
              </a:prstGeom>
              <a:blipFill>
                <a:blip r:embed="rId3"/>
                <a:stretch>
                  <a:fillRect l="-5747" t="-2222" r="-1609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32A6F8-2BFA-42B7-8A1E-29BB55D46243}"/>
                  </a:ext>
                </a:extLst>
              </p:cNvPr>
              <p:cNvSpPr txBox="1"/>
              <p:nvPr/>
            </p:nvSpPr>
            <p:spPr>
              <a:xfrm>
                <a:off x="7863849" y="3452747"/>
                <a:ext cx="869271" cy="38151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32A6F8-2BFA-42B7-8A1E-29BB55D46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849" y="3452747"/>
                <a:ext cx="869271" cy="381515"/>
              </a:xfrm>
              <a:prstGeom prst="rect">
                <a:avLst/>
              </a:prstGeom>
              <a:blipFill>
                <a:blip r:embed="rId4"/>
                <a:stretch>
                  <a:fillRect r="-2740" b="-757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7A5647-D6D9-49D1-BE5E-FB07209178E8}"/>
                  </a:ext>
                </a:extLst>
              </p:cNvPr>
              <p:cNvSpPr txBox="1"/>
              <p:nvPr/>
            </p:nvSpPr>
            <p:spPr>
              <a:xfrm>
                <a:off x="7863847" y="2806907"/>
                <a:ext cx="869271" cy="38151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7A5647-D6D9-49D1-BE5E-FB0720917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847" y="2806907"/>
                <a:ext cx="869271" cy="381515"/>
              </a:xfrm>
              <a:prstGeom prst="rect">
                <a:avLst/>
              </a:prstGeom>
              <a:blipFill>
                <a:blip r:embed="rId5"/>
                <a:stretch>
                  <a:fillRect r="-6164" b="-757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E0038B-2E45-444C-A62A-8CE3D8E0FECC}"/>
                  </a:ext>
                </a:extLst>
              </p:cNvPr>
              <p:cNvSpPr txBox="1"/>
              <p:nvPr/>
            </p:nvSpPr>
            <p:spPr>
              <a:xfrm>
                <a:off x="7863848" y="4098587"/>
                <a:ext cx="869271" cy="38151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E0038B-2E45-444C-A62A-8CE3D8E0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848" y="4098587"/>
                <a:ext cx="869271" cy="381515"/>
              </a:xfrm>
              <a:prstGeom prst="rect">
                <a:avLst/>
              </a:prstGeom>
              <a:blipFill>
                <a:blip r:embed="rId6"/>
                <a:stretch>
                  <a:fillRect r="-6164" b="-757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D16619-D9A1-4540-8BFF-84E5F35DC6F6}"/>
                  </a:ext>
                </a:extLst>
              </p:cNvPr>
              <p:cNvSpPr txBox="1"/>
              <p:nvPr/>
            </p:nvSpPr>
            <p:spPr>
              <a:xfrm>
                <a:off x="9934083" y="3505006"/>
                <a:ext cx="6550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D16619-D9A1-4540-8BFF-84E5F35DC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083" y="3505006"/>
                <a:ext cx="655051" cy="276999"/>
              </a:xfrm>
              <a:prstGeom prst="rect">
                <a:avLst/>
              </a:prstGeom>
              <a:blipFill>
                <a:blip r:embed="rId7"/>
                <a:stretch>
                  <a:fillRect l="-8411" t="-2222" r="-1308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sellaDiTesto 33">
            <a:extLst>
              <a:ext uri="{FF2B5EF4-FFF2-40B4-BE49-F238E27FC236}">
                <a16:creationId xmlns:a16="http://schemas.microsoft.com/office/drawing/2014/main" id="{18D8A4C8-A235-4B94-A924-37DF04913D8C}"/>
              </a:ext>
            </a:extLst>
          </p:cNvPr>
          <p:cNvSpPr txBox="1"/>
          <p:nvPr/>
        </p:nvSpPr>
        <p:spPr>
          <a:xfrm>
            <a:off x="9278195" y="3533777"/>
            <a:ext cx="220880" cy="21945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sz="2000" dirty="0"/>
              <a:t>+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4C45AE-57D7-4999-A8A0-05ABA3D3EC8E}"/>
              </a:ext>
            </a:extLst>
          </p:cNvPr>
          <p:cNvCxnSpPr>
            <a:stCxn id="16" idx="6"/>
            <a:endCxn id="15" idx="1"/>
          </p:cNvCxnSpPr>
          <p:nvPr/>
        </p:nvCxnSpPr>
        <p:spPr>
          <a:xfrm>
            <a:off x="9499075" y="3643505"/>
            <a:ext cx="435008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369F1844-4C7B-48E6-8FF7-9BD9A5B6E224}"/>
              </a:ext>
            </a:extLst>
          </p:cNvPr>
          <p:cNvCxnSpPr>
            <a:stCxn id="13" idx="3"/>
            <a:endCxn id="16" idx="0"/>
          </p:cNvCxnSpPr>
          <p:nvPr/>
        </p:nvCxnSpPr>
        <p:spPr>
          <a:xfrm>
            <a:off x="8733118" y="2997665"/>
            <a:ext cx="655517" cy="536112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7FD462FD-C35A-4898-8EF6-9F4981E79C63}"/>
              </a:ext>
            </a:extLst>
          </p:cNvPr>
          <p:cNvCxnSpPr>
            <a:cxnSpLocks/>
            <a:stCxn id="14" idx="3"/>
            <a:endCxn id="16" idx="4"/>
          </p:cNvCxnSpPr>
          <p:nvPr/>
        </p:nvCxnSpPr>
        <p:spPr>
          <a:xfrm flipV="1">
            <a:off x="8733119" y="3753233"/>
            <a:ext cx="655516" cy="536112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AD7313D-48A0-4B82-8E54-93144E22AD0D}"/>
              </a:ext>
            </a:extLst>
          </p:cNvPr>
          <p:cNvCxnSpPr>
            <a:cxnSpLocks/>
            <a:stCxn id="6" idx="3"/>
            <a:endCxn id="16" idx="2"/>
          </p:cNvCxnSpPr>
          <p:nvPr/>
        </p:nvCxnSpPr>
        <p:spPr>
          <a:xfrm>
            <a:off x="8733120" y="3643505"/>
            <a:ext cx="54507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21689E2-A5DC-4ADA-A171-60E84910BDF0}"/>
                  </a:ext>
                </a:extLst>
              </p:cNvPr>
              <p:cNvSpPr txBox="1"/>
              <p:nvPr/>
            </p:nvSpPr>
            <p:spPr>
              <a:xfrm>
                <a:off x="1746198" y="3764117"/>
                <a:ext cx="869271" cy="38151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21689E2-A5DC-4ADA-A171-60E84910B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198" y="3764117"/>
                <a:ext cx="869271" cy="381515"/>
              </a:xfrm>
              <a:prstGeom prst="rect">
                <a:avLst/>
              </a:prstGeom>
              <a:blipFill>
                <a:blip r:embed="rId8"/>
                <a:stretch>
                  <a:fillRect b="-606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567B3B2-F90A-4CB9-982C-EC0792E5645E}"/>
                  </a:ext>
                </a:extLst>
              </p:cNvPr>
              <p:cNvSpPr txBox="1"/>
              <p:nvPr/>
            </p:nvSpPr>
            <p:spPr>
              <a:xfrm>
                <a:off x="1746197" y="2377097"/>
                <a:ext cx="869271" cy="38151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567B3B2-F90A-4CB9-982C-EC0792E56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197" y="2377097"/>
                <a:ext cx="869271" cy="381515"/>
              </a:xfrm>
              <a:prstGeom prst="rect">
                <a:avLst/>
              </a:prstGeom>
              <a:blipFill>
                <a:blip r:embed="rId9"/>
                <a:stretch>
                  <a:fillRect b="-45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F66AF2F-F163-48C2-AC33-0D50A2D570C5}"/>
                  </a:ext>
                </a:extLst>
              </p:cNvPr>
              <p:cNvSpPr txBox="1"/>
              <p:nvPr/>
            </p:nvSpPr>
            <p:spPr>
              <a:xfrm>
                <a:off x="1746197" y="5151137"/>
                <a:ext cx="869271" cy="38151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F66AF2F-F163-48C2-AC33-0D50A2D57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197" y="5151137"/>
                <a:ext cx="869271" cy="381515"/>
              </a:xfrm>
              <a:prstGeom prst="rect">
                <a:avLst/>
              </a:prstGeom>
              <a:blipFill>
                <a:blip r:embed="rId10"/>
                <a:stretch>
                  <a:fillRect b="-606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17A69B9-00CC-485F-9BAB-D13130E34B93}"/>
              </a:ext>
            </a:extLst>
          </p:cNvPr>
          <p:cNvCxnSpPr>
            <a:stCxn id="13" idx="2"/>
            <a:endCxn id="6" idx="0"/>
          </p:cNvCxnSpPr>
          <p:nvPr/>
        </p:nvCxnSpPr>
        <p:spPr>
          <a:xfrm>
            <a:off x="8298483" y="3188422"/>
            <a:ext cx="2" cy="264325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9BF4183-CD67-4C5D-85F2-38DB5FF9B355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flipH="1">
            <a:off x="8298484" y="3834262"/>
            <a:ext cx="1" cy="264325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ED3038B-2D33-4213-BDC0-6BEABC386226}"/>
              </a:ext>
            </a:extLst>
          </p:cNvPr>
          <p:cNvCxnSpPr>
            <a:cxnSpLocks/>
            <a:stCxn id="41" idx="2"/>
            <a:endCxn id="40" idx="0"/>
          </p:cNvCxnSpPr>
          <p:nvPr/>
        </p:nvCxnSpPr>
        <p:spPr>
          <a:xfrm>
            <a:off x="2180833" y="2758612"/>
            <a:ext cx="1" cy="1005505"/>
          </a:xfrm>
          <a:prstGeom prst="line">
            <a:avLst/>
          </a:prstGeom>
          <a:ln w="571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860369D-EAD6-450B-9A76-552651DF62C2}"/>
              </a:ext>
            </a:extLst>
          </p:cNvPr>
          <p:cNvCxnSpPr>
            <a:cxnSpLocks/>
            <a:stCxn id="40" idx="2"/>
            <a:endCxn id="42" idx="0"/>
          </p:cNvCxnSpPr>
          <p:nvPr/>
        </p:nvCxnSpPr>
        <p:spPr>
          <a:xfrm flipH="1">
            <a:off x="2180833" y="4145632"/>
            <a:ext cx="1" cy="1005505"/>
          </a:xfrm>
          <a:prstGeom prst="line">
            <a:avLst/>
          </a:prstGeom>
          <a:ln w="571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500872F5-5EC6-4728-897E-3B03ADFDBA1F}"/>
              </a:ext>
            </a:extLst>
          </p:cNvPr>
          <p:cNvCxnSpPr>
            <a:cxnSpLocks/>
            <a:stCxn id="4" idx="3"/>
            <a:endCxn id="41" idx="1"/>
          </p:cNvCxnSpPr>
          <p:nvPr/>
        </p:nvCxnSpPr>
        <p:spPr>
          <a:xfrm flipV="1">
            <a:off x="646330" y="2567855"/>
            <a:ext cx="1099867" cy="139223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F6CD9940-7A6B-4379-856F-CB54656444C2}"/>
              </a:ext>
            </a:extLst>
          </p:cNvPr>
          <p:cNvCxnSpPr>
            <a:cxnSpLocks/>
            <a:stCxn id="4" idx="3"/>
            <a:endCxn id="42" idx="1"/>
          </p:cNvCxnSpPr>
          <p:nvPr/>
        </p:nvCxnSpPr>
        <p:spPr>
          <a:xfrm>
            <a:off x="646330" y="3960088"/>
            <a:ext cx="1099867" cy="138180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C701107-0675-4980-99C2-8444280C6616}"/>
              </a:ext>
            </a:extLst>
          </p:cNvPr>
          <p:cNvCxnSpPr>
            <a:cxnSpLocks/>
            <a:stCxn id="4" idx="3"/>
            <a:endCxn id="40" idx="1"/>
          </p:cNvCxnSpPr>
          <p:nvPr/>
        </p:nvCxnSpPr>
        <p:spPr>
          <a:xfrm flipV="1">
            <a:off x="646330" y="3954875"/>
            <a:ext cx="1099868" cy="52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752ECD1-E100-4E25-8ABA-A52C795B28D4}"/>
                  </a:ext>
                </a:extLst>
              </p:cNvPr>
              <p:cNvSpPr txBox="1"/>
              <p:nvPr/>
            </p:nvSpPr>
            <p:spPr>
              <a:xfrm>
                <a:off x="7863848" y="1613760"/>
                <a:ext cx="869271" cy="38151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752ECD1-E100-4E25-8ABA-A52C795B2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848" y="1613760"/>
                <a:ext cx="869271" cy="381515"/>
              </a:xfrm>
              <a:prstGeom prst="rect">
                <a:avLst/>
              </a:prstGeom>
              <a:blipFill>
                <a:blip r:embed="rId11"/>
                <a:stretch>
                  <a:fillRect r="-685" b="-769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F1759E4-449E-4516-B162-677B748EDB13}"/>
                  </a:ext>
                </a:extLst>
              </p:cNvPr>
              <p:cNvSpPr txBox="1"/>
              <p:nvPr/>
            </p:nvSpPr>
            <p:spPr>
              <a:xfrm>
                <a:off x="7863846" y="967920"/>
                <a:ext cx="869271" cy="38151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F1759E4-449E-4516-B162-677B748ED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846" y="967920"/>
                <a:ext cx="869271" cy="381515"/>
              </a:xfrm>
              <a:prstGeom prst="rect">
                <a:avLst/>
              </a:prstGeom>
              <a:blipFill>
                <a:blip r:embed="rId12"/>
                <a:stretch>
                  <a:fillRect r="-4795" b="-769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B2FB1DF-C4D1-48D6-BB5F-0450300E5EF5}"/>
                  </a:ext>
                </a:extLst>
              </p:cNvPr>
              <p:cNvSpPr txBox="1"/>
              <p:nvPr/>
            </p:nvSpPr>
            <p:spPr>
              <a:xfrm>
                <a:off x="7863847" y="2259600"/>
                <a:ext cx="869271" cy="38151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B2FB1DF-C4D1-48D6-BB5F-0450300E5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847" y="2259600"/>
                <a:ext cx="869271" cy="381515"/>
              </a:xfrm>
              <a:prstGeom prst="rect">
                <a:avLst/>
              </a:prstGeom>
              <a:blipFill>
                <a:blip r:embed="rId13"/>
                <a:stretch>
                  <a:fillRect r="-4110" b="-769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090E491-E9D1-4177-9BB5-DF92F6EB3CBD}"/>
                  </a:ext>
                </a:extLst>
              </p:cNvPr>
              <p:cNvSpPr txBox="1"/>
              <p:nvPr/>
            </p:nvSpPr>
            <p:spPr>
              <a:xfrm>
                <a:off x="9934082" y="1666019"/>
                <a:ext cx="6399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090E491-E9D1-4177-9BB5-DF92F6EB3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082" y="1666019"/>
                <a:ext cx="639982" cy="276999"/>
              </a:xfrm>
              <a:prstGeom prst="rect">
                <a:avLst/>
              </a:prstGeom>
              <a:blipFill>
                <a:blip r:embed="rId14"/>
                <a:stretch>
                  <a:fillRect l="-8571" t="-2174" r="-13333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CasellaDiTesto 33">
            <a:extLst>
              <a:ext uri="{FF2B5EF4-FFF2-40B4-BE49-F238E27FC236}">
                <a16:creationId xmlns:a16="http://schemas.microsoft.com/office/drawing/2014/main" id="{F7C680CE-A2AD-47BB-B160-4DEAB3012A4A}"/>
              </a:ext>
            </a:extLst>
          </p:cNvPr>
          <p:cNvSpPr txBox="1"/>
          <p:nvPr/>
        </p:nvSpPr>
        <p:spPr>
          <a:xfrm>
            <a:off x="9278194" y="1694790"/>
            <a:ext cx="220880" cy="21945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sz="2000" dirty="0"/>
              <a:t>+</a:t>
            </a:r>
            <a:endParaRPr lang="en-US" dirty="0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6E1161C-176D-4B49-99AF-81E33AD4A3B2}"/>
              </a:ext>
            </a:extLst>
          </p:cNvPr>
          <p:cNvCxnSpPr>
            <a:stCxn id="77" idx="6"/>
            <a:endCxn id="76" idx="1"/>
          </p:cNvCxnSpPr>
          <p:nvPr/>
        </p:nvCxnSpPr>
        <p:spPr>
          <a:xfrm>
            <a:off x="9499074" y="1804518"/>
            <a:ext cx="435008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7B3A69F8-A7DD-4701-9862-D8CC5B0852E6}"/>
              </a:ext>
            </a:extLst>
          </p:cNvPr>
          <p:cNvCxnSpPr>
            <a:stCxn id="74" idx="3"/>
            <a:endCxn id="77" idx="0"/>
          </p:cNvCxnSpPr>
          <p:nvPr/>
        </p:nvCxnSpPr>
        <p:spPr>
          <a:xfrm>
            <a:off x="8733117" y="1158678"/>
            <a:ext cx="655517" cy="536112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A0350615-366B-4686-9EE1-DDA35E4F6E93}"/>
              </a:ext>
            </a:extLst>
          </p:cNvPr>
          <p:cNvCxnSpPr>
            <a:cxnSpLocks/>
            <a:stCxn id="75" idx="3"/>
            <a:endCxn id="77" idx="4"/>
          </p:cNvCxnSpPr>
          <p:nvPr/>
        </p:nvCxnSpPr>
        <p:spPr>
          <a:xfrm flipV="1">
            <a:off x="8733118" y="1914246"/>
            <a:ext cx="655516" cy="536112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CBEF9D8-45A7-45D5-ACC4-FD2D05F0932B}"/>
              </a:ext>
            </a:extLst>
          </p:cNvPr>
          <p:cNvCxnSpPr>
            <a:cxnSpLocks/>
            <a:stCxn id="73" idx="3"/>
            <a:endCxn id="77" idx="2"/>
          </p:cNvCxnSpPr>
          <p:nvPr/>
        </p:nvCxnSpPr>
        <p:spPr>
          <a:xfrm>
            <a:off x="8733119" y="1804518"/>
            <a:ext cx="54507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94FEDFE-D317-42DF-9BD1-4645679FED7A}"/>
              </a:ext>
            </a:extLst>
          </p:cNvPr>
          <p:cNvCxnSpPr>
            <a:stCxn id="74" idx="2"/>
            <a:endCxn id="73" idx="0"/>
          </p:cNvCxnSpPr>
          <p:nvPr/>
        </p:nvCxnSpPr>
        <p:spPr>
          <a:xfrm>
            <a:off x="8298482" y="1349435"/>
            <a:ext cx="2" cy="264325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5B9C5F9-5157-41B6-9384-EFE08A95AD33}"/>
              </a:ext>
            </a:extLst>
          </p:cNvPr>
          <p:cNvCxnSpPr>
            <a:cxnSpLocks/>
            <a:stCxn id="73" idx="2"/>
            <a:endCxn id="75" idx="0"/>
          </p:cNvCxnSpPr>
          <p:nvPr/>
        </p:nvCxnSpPr>
        <p:spPr>
          <a:xfrm flipH="1">
            <a:off x="8298483" y="1995275"/>
            <a:ext cx="1" cy="264325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9517125-2B84-45C9-A45F-9CFD2E6E8F3A}"/>
                  </a:ext>
                </a:extLst>
              </p:cNvPr>
              <p:cNvSpPr txBox="1"/>
              <p:nvPr/>
            </p:nvSpPr>
            <p:spPr>
              <a:xfrm>
                <a:off x="7863848" y="5269562"/>
                <a:ext cx="869271" cy="38151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9517125-2B84-45C9-A45F-9CFD2E6E8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848" y="5269562"/>
                <a:ext cx="869271" cy="381515"/>
              </a:xfrm>
              <a:prstGeom prst="rect">
                <a:avLst/>
              </a:prstGeom>
              <a:blipFill>
                <a:blip r:embed="rId15"/>
                <a:stretch>
                  <a:fillRect r="-7534" b="-757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4DFF50A-FB20-420E-A2CA-F64DC0D4FAD0}"/>
                  </a:ext>
                </a:extLst>
              </p:cNvPr>
              <p:cNvSpPr txBox="1"/>
              <p:nvPr/>
            </p:nvSpPr>
            <p:spPr>
              <a:xfrm>
                <a:off x="7863846" y="4623722"/>
                <a:ext cx="869271" cy="38151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4DFF50A-FB20-420E-A2CA-F64DC0D4F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846" y="4623722"/>
                <a:ext cx="869271" cy="381515"/>
              </a:xfrm>
              <a:prstGeom prst="rect">
                <a:avLst/>
              </a:prstGeom>
              <a:blipFill>
                <a:blip r:embed="rId16"/>
                <a:stretch>
                  <a:fillRect r="-10959" b="-757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2ED8552-551A-4030-B84E-E848772DC8E7}"/>
                  </a:ext>
                </a:extLst>
              </p:cNvPr>
              <p:cNvSpPr txBox="1"/>
              <p:nvPr/>
            </p:nvSpPr>
            <p:spPr>
              <a:xfrm>
                <a:off x="7863847" y="5915402"/>
                <a:ext cx="869271" cy="38151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2ED8552-551A-4030-B84E-E848772DC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847" y="5915402"/>
                <a:ext cx="869271" cy="381515"/>
              </a:xfrm>
              <a:prstGeom prst="rect">
                <a:avLst/>
              </a:prstGeom>
              <a:blipFill>
                <a:blip r:embed="rId17"/>
                <a:stretch>
                  <a:fillRect r="-10959" b="-757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5C0A3B4-CD9C-4492-8F63-0051829288D5}"/>
                  </a:ext>
                </a:extLst>
              </p:cNvPr>
              <p:cNvSpPr txBox="1"/>
              <p:nvPr/>
            </p:nvSpPr>
            <p:spPr>
              <a:xfrm>
                <a:off x="9934082" y="5321821"/>
                <a:ext cx="7103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5C0A3B4-CD9C-4492-8F63-005182928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082" y="5321821"/>
                <a:ext cx="710323" cy="276999"/>
              </a:xfrm>
              <a:prstGeom prst="rect">
                <a:avLst/>
              </a:prstGeom>
              <a:blipFill>
                <a:blip r:embed="rId18"/>
                <a:stretch>
                  <a:fillRect l="-6897" t="-2222" r="-11207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CasellaDiTesto 33">
            <a:extLst>
              <a:ext uri="{FF2B5EF4-FFF2-40B4-BE49-F238E27FC236}">
                <a16:creationId xmlns:a16="http://schemas.microsoft.com/office/drawing/2014/main" id="{8A5A0930-59DC-4239-83AC-FAE81120F938}"/>
              </a:ext>
            </a:extLst>
          </p:cNvPr>
          <p:cNvSpPr txBox="1"/>
          <p:nvPr/>
        </p:nvSpPr>
        <p:spPr>
          <a:xfrm>
            <a:off x="9278194" y="5350592"/>
            <a:ext cx="220880" cy="21945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sz="2000" dirty="0"/>
              <a:t>+</a:t>
            </a:r>
            <a:endParaRPr lang="en-US" dirty="0"/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245A9411-210D-49FA-A42D-960686CBE258}"/>
              </a:ext>
            </a:extLst>
          </p:cNvPr>
          <p:cNvCxnSpPr>
            <a:stCxn id="88" idx="6"/>
            <a:endCxn id="87" idx="1"/>
          </p:cNvCxnSpPr>
          <p:nvPr/>
        </p:nvCxnSpPr>
        <p:spPr>
          <a:xfrm>
            <a:off x="9499074" y="5460320"/>
            <a:ext cx="435008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0F71240C-358C-41FC-8ED5-D5CEA9A4043D}"/>
              </a:ext>
            </a:extLst>
          </p:cNvPr>
          <p:cNvCxnSpPr>
            <a:stCxn id="85" idx="3"/>
            <a:endCxn id="88" idx="0"/>
          </p:cNvCxnSpPr>
          <p:nvPr/>
        </p:nvCxnSpPr>
        <p:spPr>
          <a:xfrm>
            <a:off x="8733117" y="4814480"/>
            <a:ext cx="655517" cy="536112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CB4CC0D7-5630-4A59-BBD8-5206D8F331A7}"/>
              </a:ext>
            </a:extLst>
          </p:cNvPr>
          <p:cNvCxnSpPr>
            <a:cxnSpLocks/>
            <a:stCxn id="86" idx="3"/>
            <a:endCxn id="88" idx="4"/>
          </p:cNvCxnSpPr>
          <p:nvPr/>
        </p:nvCxnSpPr>
        <p:spPr>
          <a:xfrm flipV="1">
            <a:off x="8733118" y="5570048"/>
            <a:ext cx="655516" cy="536112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58A78B3-6D3F-4250-82A8-552EE9312757}"/>
              </a:ext>
            </a:extLst>
          </p:cNvPr>
          <p:cNvCxnSpPr>
            <a:cxnSpLocks/>
            <a:stCxn id="84" idx="3"/>
            <a:endCxn id="88" idx="2"/>
          </p:cNvCxnSpPr>
          <p:nvPr/>
        </p:nvCxnSpPr>
        <p:spPr>
          <a:xfrm>
            <a:off x="8733119" y="5460320"/>
            <a:ext cx="54507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CF4CE3C-4A84-421B-98A3-D16FACB33933}"/>
              </a:ext>
            </a:extLst>
          </p:cNvPr>
          <p:cNvCxnSpPr>
            <a:stCxn id="85" idx="2"/>
            <a:endCxn id="84" idx="0"/>
          </p:cNvCxnSpPr>
          <p:nvPr/>
        </p:nvCxnSpPr>
        <p:spPr>
          <a:xfrm>
            <a:off x="8298482" y="5005237"/>
            <a:ext cx="2" cy="264325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C65F755-568D-4109-A886-FD451EB5CA49}"/>
              </a:ext>
            </a:extLst>
          </p:cNvPr>
          <p:cNvCxnSpPr>
            <a:cxnSpLocks/>
            <a:stCxn id="84" idx="2"/>
            <a:endCxn id="86" idx="0"/>
          </p:cNvCxnSpPr>
          <p:nvPr/>
        </p:nvCxnSpPr>
        <p:spPr>
          <a:xfrm flipH="1">
            <a:off x="8298483" y="5651077"/>
            <a:ext cx="1" cy="264325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F2ECFE3-86A2-4D93-B10A-EF80242A50EE}"/>
              </a:ext>
            </a:extLst>
          </p:cNvPr>
          <p:cNvCxnSpPr>
            <a:cxnSpLocks/>
            <a:stCxn id="15" idx="2"/>
            <a:endCxn id="87" idx="0"/>
          </p:cNvCxnSpPr>
          <p:nvPr/>
        </p:nvCxnSpPr>
        <p:spPr>
          <a:xfrm>
            <a:off x="10261609" y="3782005"/>
            <a:ext cx="27635" cy="1539816"/>
          </a:xfrm>
          <a:prstGeom prst="line">
            <a:avLst/>
          </a:prstGeom>
          <a:ln w="571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75C1E18-F2CB-4E37-A866-7F52F2B2D7CB}"/>
              </a:ext>
            </a:extLst>
          </p:cNvPr>
          <p:cNvCxnSpPr>
            <a:cxnSpLocks/>
            <a:stCxn id="76" idx="2"/>
            <a:endCxn id="15" idx="0"/>
          </p:cNvCxnSpPr>
          <p:nvPr/>
        </p:nvCxnSpPr>
        <p:spPr>
          <a:xfrm>
            <a:off x="10254073" y="1943018"/>
            <a:ext cx="7536" cy="1561988"/>
          </a:xfrm>
          <a:prstGeom prst="line">
            <a:avLst/>
          </a:prstGeom>
          <a:ln w="571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Immagine 10" descr="Immagine che contiene oggetto, orologio&#10;&#10;Descrizione generata automaticamente">
            <a:extLst>
              <a:ext uri="{FF2B5EF4-FFF2-40B4-BE49-F238E27FC236}">
                <a16:creationId xmlns:a16="http://schemas.microsoft.com/office/drawing/2014/main" id="{22B51AA2-24FF-4D7E-B831-827635FFA6B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79" y="975058"/>
            <a:ext cx="3299881" cy="1034291"/>
          </a:xfrm>
          <a:prstGeom prst="rect">
            <a:avLst/>
          </a:prstGeom>
        </p:spPr>
      </p:pic>
      <p:pic>
        <p:nvPicPr>
          <p:cNvPr id="140" name="Immagine 13">
            <a:extLst>
              <a:ext uri="{FF2B5EF4-FFF2-40B4-BE49-F238E27FC236}">
                <a16:creationId xmlns:a16="http://schemas.microsoft.com/office/drawing/2014/main" id="{6155EA87-EECA-4570-8E83-14B9C249EC0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35" y="1266450"/>
            <a:ext cx="1369092" cy="451509"/>
          </a:xfrm>
          <a:prstGeom prst="rect">
            <a:avLst/>
          </a:prstGeom>
        </p:spPr>
      </p:pic>
      <p:cxnSp>
        <p:nvCxnSpPr>
          <p:cNvPr id="141" name="Connettore 2 15">
            <a:extLst>
              <a:ext uri="{FF2B5EF4-FFF2-40B4-BE49-F238E27FC236}">
                <a16:creationId xmlns:a16="http://schemas.microsoft.com/office/drawing/2014/main" id="{425CC585-8479-443A-9A8D-B6A76EBC70AF}"/>
              </a:ext>
            </a:extLst>
          </p:cNvPr>
          <p:cNvCxnSpPr>
            <a:stCxn id="139" idx="3"/>
            <a:endCxn id="140" idx="1"/>
          </p:cNvCxnSpPr>
          <p:nvPr/>
        </p:nvCxnSpPr>
        <p:spPr>
          <a:xfrm>
            <a:off x="3719960" y="1492204"/>
            <a:ext cx="545075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6">
            <a:extLst>
              <a:ext uri="{FF2B5EF4-FFF2-40B4-BE49-F238E27FC236}">
                <a16:creationId xmlns:a16="http://schemas.microsoft.com/office/drawing/2014/main" id="{8AD383C3-E618-487C-9140-B1DD6F4CDF64}"/>
              </a:ext>
            </a:extLst>
          </p:cNvPr>
          <p:cNvCxnSpPr>
            <a:cxnSpLocks/>
            <a:stCxn id="41" idx="3"/>
            <a:endCxn id="74" idx="1"/>
          </p:cNvCxnSpPr>
          <p:nvPr/>
        </p:nvCxnSpPr>
        <p:spPr>
          <a:xfrm flipV="1">
            <a:off x="2615468" y="1158678"/>
            <a:ext cx="5248378" cy="1409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6">
            <a:extLst>
              <a:ext uri="{FF2B5EF4-FFF2-40B4-BE49-F238E27FC236}">
                <a16:creationId xmlns:a16="http://schemas.microsoft.com/office/drawing/2014/main" id="{F407FC44-E6D6-48B3-91FA-9D4D339004DF}"/>
              </a:ext>
            </a:extLst>
          </p:cNvPr>
          <p:cNvCxnSpPr>
            <a:cxnSpLocks/>
            <a:stCxn id="41" idx="3"/>
            <a:endCxn id="13" idx="1"/>
          </p:cNvCxnSpPr>
          <p:nvPr/>
        </p:nvCxnSpPr>
        <p:spPr>
          <a:xfrm>
            <a:off x="2615468" y="2567855"/>
            <a:ext cx="5248379" cy="4298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6">
            <a:extLst>
              <a:ext uri="{FF2B5EF4-FFF2-40B4-BE49-F238E27FC236}">
                <a16:creationId xmlns:a16="http://schemas.microsoft.com/office/drawing/2014/main" id="{E75E2039-37F7-4186-B3FB-EB8856146E44}"/>
              </a:ext>
            </a:extLst>
          </p:cNvPr>
          <p:cNvCxnSpPr>
            <a:cxnSpLocks/>
            <a:stCxn id="41" idx="3"/>
            <a:endCxn id="85" idx="1"/>
          </p:cNvCxnSpPr>
          <p:nvPr/>
        </p:nvCxnSpPr>
        <p:spPr>
          <a:xfrm>
            <a:off x="2615468" y="2567855"/>
            <a:ext cx="5248378" cy="22466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66">
            <a:extLst>
              <a:ext uri="{FF2B5EF4-FFF2-40B4-BE49-F238E27FC236}">
                <a16:creationId xmlns:a16="http://schemas.microsoft.com/office/drawing/2014/main" id="{F39BCEB2-F883-498F-9203-8F6532A03C3D}"/>
              </a:ext>
            </a:extLst>
          </p:cNvPr>
          <p:cNvCxnSpPr>
            <a:cxnSpLocks/>
            <a:stCxn id="40" idx="3"/>
            <a:endCxn id="73" idx="1"/>
          </p:cNvCxnSpPr>
          <p:nvPr/>
        </p:nvCxnSpPr>
        <p:spPr>
          <a:xfrm flipV="1">
            <a:off x="2615469" y="1804518"/>
            <a:ext cx="5248379" cy="2150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66">
            <a:extLst>
              <a:ext uri="{FF2B5EF4-FFF2-40B4-BE49-F238E27FC236}">
                <a16:creationId xmlns:a16="http://schemas.microsoft.com/office/drawing/2014/main" id="{7E34FDDC-AA91-4DD0-B202-C60333CD9E7D}"/>
              </a:ext>
            </a:extLst>
          </p:cNvPr>
          <p:cNvCxnSpPr>
            <a:cxnSpLocks/>
            <a:stCxn id="40" idx="3"/>
            <a:endCxn id="6" idx="1"/>
          </p:cNvCxnSpPr>
          <p:nvPr/>
        </p:nvCxnSpPr>
        <p:spPr>
          <a:xfrm flipV="1">
            <a:off x="2615469" y="3643505"/>
            <a:ext cx="5248380" cy="3113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66">
            <a:extLst>
              <a:ext uri="{FF2B5EF4-FFF2-40B4-BE49-F238E27FC236}">
                <a16:creationId xmlns:a16="http://schemas.microsoft.com/office/drawing/2014/main" id="{17264666-6AEE-42F5-85E0-CB0145614588}"/>
              </a:ext>
            </a:extLst>
          </p:cNvPr>
          <p:cNvCxnSpPr>
            <a:cxnSpLocks/>
            <a:stCxn id="40" idx="3"/>
            <a:endCxn id="84" idx="1"/>
          </p:cNvCxnSpPr>
          <p:nvPr/>
        </p:nvCxnSpPr>
        <p:spPr>
          <a:xfrm>
            <a:off x="2615469" y="3954875"/>
            <a:ext cx="5248379" cy="15054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66">
            <a:extLst>
              <a:ext uri="{FF2B5EF4-FFF2-40B4-BE49-F238E27FC236}">
                <a16:creationId xmlns:a16="http://schemas.microsoft.com/office/drawing/2014/main" id="{8AB266D0-364B-48FD-9050-D5643DF96D14}"/>
              </a:ext>
            </a:extLst>
          </p:cNvPr>
          <p:cNvCxnSpPr>
            <a:cxnSpLocks/>
            <a:stCxn id="42" idx="3"/>
            <a:endCxn id="75" idx="1"/>
          </p:cNvCxnSpPr>
          <p:nvPr/>
        </p:nvCxnSpPr>
        <p:spPr>
          <a:xfrm flipV="1">
            <a:off x="2615468" y="2450358"/>
            <a:ext cx="5248379" cy="28915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66">
            <a:extLst>
              <a:ext uri="{FF2B5EF4-FFF2-40B4-BE49-F238E27FC236}">
                <a16:creationId xmlns:a16="http://schemas.microsoft.com/office/drawing/2014/main" id="{C30C42DF-8645-43B0-A880-D87EECFCCB6E}"/>
              </a:ext>
            </a:extLst>
          </p:cNvPr>
          <p:cNvCxnSpPr>
            <a:cxnSpLocks/>
            <a:stCxn id="42" idx="3"/>
            <a:endCxn id="14" idx="1"/>
          </p:cNvCxnSpPr>
          <p:nvPr/>
        </p:nvCxnSpPr>
        <p:spPr>
          <a:xfrm flipV="1">
            <a:off x="2615468" y="4289345"/>
            <a:ext cx="5248380" cy="10525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66">
            <a:extLst>
              <a:ext uri="{FF2B5EF4-FFF2-40B4-BE49-F238E27FC236}">
                <a16:creationId xmlns:a16="http://schemas.microsoft.com/office/drawing/2014/main" id="{88F18A7C-338C-4A05-8003-776DC8F26CBC}"/>
              </a:ext>
            </a:extLst>
          </p:cNvPr>
          <p:cNvCxnSpPr>
            <a:cxnSpLocks/>
            <a:stCxn id="42" idx="3"/>
            <a:endCxn id="86" idx="1"/>
          </p:cNvCxnSpPr>
          <p:nvPr/>
        </p:nvCxnSpPr>
        <p:spPr>
          <a:xfrm>
            <a:off x="2615468" y="5341895"/>
            <a:ext cx="5248379" cy="7642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Immagine 64">
            <a:extLst>
              <a:ext uri="{FF2B5EF4-FFF2-40B4-BE49-F238E27FC236}">
                <a16:creationId xmlns:a16="http://schemas.microsoft.com/office/drawing/2014/main" id="{C7048C99-7DF9-46B3-AC87-29FC57D09A6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6733"/>
            <a:ext cx="2143388" cy="720000"/>
          </a:xfrm>
          <a:prstGeom prst="rect">
            <a:avLst/>
          </a:prstGeom>
        </p:spPr>
      </p:pic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541639AB-5762-4F4B-8871-58D45DB5AD85}"/>
              </a:ext>
            </a:extLst>
          </p:cNvPr>
          <p:cNvCxnSpPr/>
          <p:nvPr/>
        </p:nvCxnSpPr>
        <p:spPr>
          <a:xfrm>
            <a:off x="0" y="867327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Immagine 69">
            <a:extLst>
              <a:ext uri="{FF2B5EF4-FFF2-40B4-BE49-F238E27FC236}">
                <a16:creationId xmlns:a16="http://schemas.microsoft.com/office/drawing/2014/main" id="{0FC37DA5-1340-4106-A2AA-EBDE6838A42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555" y="7562"/>
            <a:ext cx="2374090" cy="720000"/>
          </a:xfrm>
          <a:prstGeom prst="rect">
            <a:avLst/>
          </a:prstGeom>
        </p:spPr>
      </p:pic>
      <p:sp>
        <p:nvSpPr>
          <p:cNvPr id="71" name="Titolo 1">
            <a:extLst>
              <a:ext uri="{FF2B5EF4-FFF2-40B4-BE49-F238E27FC236}">
                <a16:creationId xmlns:a16="http://schemas.microsoft.com/office/drawing/2014/main" id="{FE8FC643-2D3C-4481-8521-A75F73FD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61"/>
            <a:ext cx="10515600" cy="859765"/>
          </a:xfrm>
        </p:spPr>
        <p:txBody>
          <a:bodyPr>
            <a:normAutofit/>
          </a:bodyPr>
          <a:lstStyle/>
          <a:p>
            <a:r>
              <a:rPr lang="it-IT" sz="4000" b="1" dirty="0" err="1"/>
              <a:t>Superposition</a:t>
            </a:r>
            <a:r>
              <a:rPr lang="it-IT" sz="4000" b="1" dirty="0"/>
              <a:t> </a:t>
            </a:r>
            <a:r>
              <a:rPr lang="it-IT" sz="4000" b="1" dirty="0" err="1"/>
              <a:t>Principle</a:t>
            </a:r>
            <a:endParaRPr lang="it-IT" sz="40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4B90870-E397-45C1-B35C-5A6A3769671E}"/>
              </a:ext>
            </a:extLst>
          </p:cNvPr>
          <p:cNvSpPr txBox="1"/>
          <p:nvPr/>
        </p:nvSpPr>
        <p:spPr>
          <a:xfrm>
            <a:off x="117146" y="5762653"/>
            <a:ext cx="248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Loudspeaker</a:t>
            </a:r>
            <a:r>
              <a:rPr lang="it-IT" dirty="0"/>
              <a:t> </a:t>
            </a:r>
            <a:r>
              <a:rPr lang="it-IT" dirty="0" err="1"/>
              <a:t>pre</a:t>
            </a:r>
            <a:r>
              <a:rPr lang="it-IT" dirty="0"/>
              <a:t>-filters</a:t>
            </a:r>
            <a:endParaRPr lang="en-US" dirty="0"/>
          </a:p>
        </p:txBody>
      </p:sp>
      <p:sp>
        <p:nvSpPr>
          <p:cNvPr id="101" name="Segnaposto data 2">
            <a:extLst>
              <a:ext uri="{FF2B5EF4-FFF2-40B4-BE49-F238E27FC236}">
                <a16:creationId xmlns:a16="http://schemas.microsoft.com/office/drawing/2014/main" id="{A5F1851C-E00A-4389-94D0-936CC3F3CB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27/05/2022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103" name="Segnaposto piè di pagina 6">
            <a:extLst>
              <a:ext uri="{FF2B5EF4-FFF2-40B4-BE49-F238E27FC236}">
                <a16:creationId xmlns:a16="http://schemas.microsoft.com/office/drawing/2014/main" id="{872695FF-37C1-417C-A743-2A042F514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sz="1600" dirty="0">
                <a:solidFill>
                  <a:schemeClr val="tx1"/>
                </a:solidFill>
              </a:rPr>
              <a:t>Anatolij Borroni</a:t>
            </a:r>
          </a:p>
        </p:txBody>
      </p:sp>
      <p:sp>
        <p:nvSpPr>
          <p:cNvPr id="104" name="Segnaposto numero diapositiva 7">
            <a:extLst>
              <a:ext uri="{FF2B5EF4-FFF2-40B4-BE49-F238E27FC236}">
                <a16:creationId xmlns:a16="http://schemas.microsoft.com/office/drawing/2014/main" id="{5847ADAC-C3FC-4E11-9F1F-B29A65EE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it-IT" sz="1600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F034E6DF-56F7-4BF6-827B-337BBAED191F}"/>
              </a:ext>
            </a:extLst>
          </p:cNvPr>
          <p:cNvCxnSpPr>
            <a:cxnSpLocks/>
            <a:stCxn id="7" idx="0"/>
            <a:endCxn id="41" idx="1"/>
          </p:cNvCxnSpPr>
          <p:nvPr/>
        </p:nvCxnSpPr>
        <p:spPr>
          <a:xfrm flipV="1">
            <a:off x="1357432" y="2567855"/>
            <a:ext cx="388765" cy="3194798"/>
          </a:xfrm>
          <a:prstGeom prst="straightConnector1">
            <a:avLst/>
          </a:prstGeom>
          <a:ln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2 104">
            <a:extLst>
              <a:ext uri="{FF2B5EF4-FFF2-40B4-BE49-F238E27FC236}">
                <a16:creationId xmlns:a16="http://schemas.microsoft.com/office/drawing/2014/main" id="{1741D54A-667F-4832-AF0A-49759C1AAC0A}"/>
              </a:ext>
            </a:extLst>
          </p:cNvPr>
          <p:cNvCxnSpPr>
            <a:cxnSpLocks/>
            <a:stCxn id="7" idx="0"/>
            <a:endCxn id="40" idx="1"/>
          </p:cNvCxnSpPr>
          <p:nvPr/>
        </p:nvCxnSpPr>
        <p:spPr>
          <a:xfrm flipV="1">
            <a:off x="1357432" y="3954875"/>
            <a:ext cx="388766" cy="1807778"/>
          </a:xfrm>
          <a:prstGeom prst="straightConnector1">
            <a:avLst/>
          </a:prstGeom>
          <a:ln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2 105">
            <a:extLst>
              <a:ext uri="{FF2B5EF4-FFF2-40B4-BE49-F238E27FC236}">
                <a16:creationId xmlns:a16="http://schemas.microsoft.com/office/drawing/2014/main" id="{5F8D474D-0A54-4298-A695-AA8D9CE68C42}"/>
              </a:ext>
            </a:extLst>
          </p:cNvPr>
          <p:cNvCxnSpPr>
            <a:cxnSpLocks/>
            <a:stCxn id="7" idx="0"/>
            <a:endCxn id="42" idx="1"/>
          </p:cNvCxnSpPr>
          <p:nvPr/>
        </p:nvCxnSpPr>
        <p:spPr>
          <a:xfrm flipV="1">
            <a:off x="1357432" y="5341895"/>
            <a:ext cx="388765" cy="420758"/>
          </a:xfrm>
          <a:prstGeom prst="straightConnector1">
            <a:avLst/>
          </a:prstGeom>
          <a:ln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asellaDiTesto 106">
            <a:extLst>
              <a:ext uri="{FF2B5EF4-FFF2-40B4-BE49-F238E27FC236}">
                <a16:creationId xmlns:a16="http://schemas.microsoft.com/office/drawing/2014/main" id="{54BC7868-8210-4498-8615-91C2C4B25001}"/>
              </a:ext>
            </a:extLst>
          </p:cNvPr>
          <p:cNvSpPr txBox="1"/>
          <p:nvPr/>
        </p:nvSpPr>
        <p:spPr>
          <a:xfrm>
            <a:off x="4105990" y="5133863"/>
            <a:ext cx="297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Loudspeaker-microphone</a:t>
            </a:r>
            <a:r>
              <a:rPr lang="it-IT" dirty="0"/>
              <a:t> </a:t>
            </a:r>
            <a:r>
              <a:rPr lang="it-IT" dirty="0" err="1"/>
              <a:t>FRs</a:t>
            </a:r>
            <a:endParaRPr lang="en-US" dirty="0"/>
          </a:p>
        </p:txBody>
      </p:sp>
      <p:cxnSp>
        <p:nvCxnSpPr>
          <p:cNvPr id="108" name="Connettore 2 107">
            <a:extLst>
              <a:ext uri="{FF2B5EF4-FFF2-40B4-BE49-F238E27FC236}">
                <a16:creationId xmlns:a16="http://schemas.microsoft.com/office/drawing/2014/main" id="{72B74F68-EE47-44AB-ACCC-2F740AEBBE9E}"/>
              </a:ext>
            </a:extLst>
          </p:cNvPr>
          <p:cNvCxnSpPr>
            <a:cxnSpLocks/>
            <a:stCxn id="107" idx="3"/>
            <a:endCxn id="74" idx="1"/>
          </p:cNvCxnSpPr>
          <p:nvPr/>
        </p:nvCxnSpPr>
        <p:spPr>
          <a:xfrm flipV="1">
            <a:off x="7076163" y="1158678"/>
            <a:ext cx="787683" cy="4159851"/>
          </a:xfrm>
          <a:prstGeom prst="straightConnector1">
            <a:avLst/>
          </a:prstGeom>
          <a:ln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2 108">
            <a:extLst>
              <a:ext uri="{FF2B5EF4-FFF2-40B4-BE49-F238E27FC236}">
                <a16:creationId xmlns:a16="http://schemas.microsoft.com/office/drawing/2014/main" id="{A364AAD0-80B6-4F41-8DF6-EBFDBD487352}"/>
              </a:ext>
            </a:extLst>
          </p:cNvPr>
          <p:cNvCxnSpPr>
            <a:cxnSpLocks/>
            <a:stCxn id="107" idx="3"/>
            <a:endCxn id="73" idx="1"/>
          </p:cNvCxnSpPr>
          <p:nvPr/>
        </p:nvCxnSpPr>
        <p:spPr>
          <a:xfrm flipV="1">
            <a:off x="7076163" y="1804518"/>
            <a:ext cx="787685" cy="3514011"/>
          </a:xfrm>
          <a:prstGeom prst="straightConnector1">
            <a:avLst/>
          </a:prstGeom>
          <a:ln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2 109">
            <a:extLst>
              <a:ext uri="{FF2B5EF4-FFF2-40B4-BE49-F238E27FC236}">
                <a16:creationId xmlns:a16="http://schemas.microsoft.com/office/drawing/2014/main" id="{11404B96-AA09-4FE0-82D2-09A9AD175F48}"/>
              </a:ext>
            </a:extLst>
          </p:cNvPr>
          <p:cNvCxnSpPr>
            <a:cxnSpLocks/>
            <a:stCxn id="107" idx="3"/>
            <a:endCxn id="75" idx="1"/>
          </p:cNvCxnSpPr>
          <p:nvPr/>
        </p:nvCxnSpPr>
        <p:spPr>
          <a:xfrm flipV="1">
            <a:off x="7076163" y="2450358"/>
            <a:ext cx="787684" cy="2868171"/>
          </a:xfrm>
          <a:prstGeom prst="straightConnector1">
            <a:avLst/>
          </a:prstGeom>
          <a:ln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2 110">
            <a:extLst>
              <a:ext uri="{FF2B5EF4-FFF2-40B4-BE49-F238E27FC236}">
                <a16:creationId xmlns:a16="http://schemas.microsoft.com/office/drawing/2014/main" id="{BE84879B-3A34-49AE-BC56-FB74C9B2FD66}"/>
              </a:ext>
            </a:extLst>
          </p:cNvPr>
          <p:cNvCxnSpPr>
            <a:cxnSpLocks/>
            <a:stCxn id="107" idx="3"/>
            <a:endCxn id="13" idx="1"/>
          </p:cNvCxnSpPr>
          <p:nvPr/>
        </p:nvCxnSpPr>
        <p:spPr>
          <a:xfrm flipV="1">
            <a:off x="7076163" y="2997665"/>
            <a:ext cx="787684" cy="2320864"/>
          </a:xfrm>
          <a:prstGeom prst="straightConnector1">
            <a:avLst/>
          </a:prstGeom>
          <a:ln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2 111">
            <a:extLst>
              <a:ext uri="{FF2B5EF4-FFF2-40B4-BE49-F238E27FC236}">
                <a16:creationId xmlns:a16="http://schemas.microsoft.com/office/drawing/2014/main" id="{3C2415AE-1D3C-419F-8C67-0711989DF906}"/>
              </a:ext>
            </a:extLst>
          </p:cNvPr>
          <p:cNvCxnSpPr>
            <a:cxnSpLocks/>
            <a:stCxn id="107" idx="3"/>
            <a:endCxn id="6" idx="1"/>
          </p:cNvCxnSpPr>
          <p:nvPr/>
        </p:nvCxnSpPr>
        <p:spPr>
          <a:xfrm flipV="1">
            <a:off x="7076163" y="3643505"/>
            <a:ext cx="787686" cy="1675024"/>
          </a:xfrm>
          <a:prstGeom prst="straightConnector1">
            <a:avLst/>
          </a:prstGeom>
          <a:ln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2 112">
            <a:extLst>
              <a:ext uri="{FF2B5EF4-FFF2-40B4-BE49-F238E27FC236}">
                <a16:creationId xmlns:a16="http://schemas.microsoft.com/office/drawing/2014/main" id="{04744AB3-45C4-4305-9A17-119CA90741C2}"/>
              </a:ext>
            </a:extLst>
          </p:cNvPr>
          <p:cNvCxnSpPr>
            <a:cxnSpLocks/>
            <a:stCxn id="107" idx="3"/>
            <a:endCxn id="14" idx="1"/>
          </p:cNvCxnSpPr>
          <p:nvPr/>
        </p:nvCxnSpPr>
        <p:spPr>
          <a:xfrm flipV="1">
            <a:off x="7076163" y="4289345"/>
            <a:ext cx="787685" cy="1029184"/>
          </a:xfrm>
          <a:prstGeom prst="straightConnector1">
            <a:avLst/>
          </a:prstGeom>
          <a:ln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2 113">
            <a:extLst>
              <a:ext uri="{FF2B5EF4-FFF2-40B4-BE49-F238E27FC236}">
                <a16:creationId xmlns:a16="http://schemas.microsoft.com/office/drawing/2014/main" id="{1A3218D1-620A-407A-87A6-36936AAB3D72}"/>
              </a:ext>
            </a:extLst>
          </p:cNvPr>
          <p:cNvCxnSpPr>
            <a:cxnSpLocks/>
            <a:stCxn id="107" idx="3"/>
            <a:endCxn id="85" idx="1"/>
          </p:cNvCxnSpPr>
          <p:nvPr/>
        </p:nvCxnSpPr>
        <p:spPr>
          <a:xfrm flipV="1">
            <a:off x="7076163" y="4814480"/>
            <a:ext cx="787683" cy="504049"/>
          </a:xfrm>
          <a:prstGeom prst="straightConnector1">
            <a:avLst/>
          </a:prstGeom>
          <a:ln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ttore 2 151">
            <a:extLst>
              <a:ext uri="{FF2B5EF4-FFF2-40B4-BE49-F238E27FC236}">
                <a16:creationId xmlns:a16="http://schemas.microsoft.com/office/drawing/2014/main" id="{55EC9BA2-60EF-4238-9ED2-54A7CC7C8835}"/>
              </a:ext>
            </a:extLst>
          </p:cNvPr>
          <p:cNvCxnSpPr>
            <a:cxnSpLocks/>
            <a:stCxn id="107" idx="3"/>
            <a:endCxn id="84" idx="1"/>
          </p:cNvCxnSpPr>
          <p:nvPr/>
        </p:nvCxnSpPr>
        <p:spPr>
          <a:xfrm>
            <a:off x="7076163" y="5318529"/>
            <a:ext cx="787685" cy="141791"/>
          </a:xfrm>
          <a:prstGeom prst="straightConnector1">
            <a:avLst/>
          </a:prstGeom>
          <a:ln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ttore 2 154">
            <a:extLst>
              <a:ext uri="{FF2B5EF4-FFF2-40B4-BE49-F238E27FC236}">
                <a16:creationId xmlns:a16="http://schemas.microsoft.com/office/drawing/2014/main" id="{13E67501-9D70-4511-A986-739FDE6164DB}"/>
              </a:ext>
            </a:extLst>
          </p:cNvPr>
          <p:cNvCxnSpPr>
            <a:cxnSpLocks/>
            <a:stCxn id="107" idx="3"/>
            <a:endCxn id="86" idx="1"/>
          </p:cNvCxnSpPr>
          <p:nvPr/>
        </p:nvCxnSpPr>
        <p:spPr>
          <a:xfrm>
            <a:off x="7076163" y="5318529"/>
            <a:ext cx="787684" cy="787631"/>
          </a:xfrm>
          <a:prstGeom prst="straightConnector1">
            <a:avLst/>
          </a:prstGeom>
          <a:ln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CasellaDiTesto 181">
            <a:extLst>
              <a:ext uri="{FF2B5EF4-FFF2-40B4-BE49-F238E27FC236}">
                <a16:creationId xmlns:a16="http://schemas.microsoft.com/office/drawing/2014/main" id="{7A76ABD2-BDEE-4F18-B59A-D19B67999F25}"/>
              </a:ext>
            </a:extLst>
          </p:cNvPr>
          <p:cNvSpPr txBox="1"/>
          <p:nvPr/>
        </p:nvSpPr>
        <p:spPr>
          <a:xfrm>
            <a:off x="197647" y="1914246"/>
            <a:ext cx="139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Audio </a:t>
            </a:r>
            <a:r>
              <a:rPr lang="it-IT" dirty="0" err="1"/>
              <a:t>signal</a:t>
            </a:r>
            <a:endParaRPr lang="en-US" dirty="0"/>
          </a:p>
        </p:txBody>
      </p:sp>
      <p:cxnSp>
        <p:nvCxnSpPr>
          <p:cNvPr id="183" name="Connettore 2 182">
            <a:extLst>
              <a:ext uri="{FF2B5EF4-FFF2-40B4-BE49-F238E27FC236}">
                <a16:creationId xmlns:a16="http://schemas.microsoft.com/office/drawing/2014/main" id="{32413107-A4E6-4F43-B806-E55115CC99D9}"/>
              </a:ext>
            </a:extLst>
          </p:cNvPr>
          <p:cNvCxnSpPr>
            <a:cxnSpLocks/>
            <a:stCxn id="182" idx="2"/>
            <a:endCxn id="4" idx="0"/>
          </p:cNvCxnSpPr>
          <p:nvPr/>
        </p:nvCxnSpPr>
        <p:spPr>
          <a:xfrm flipH="1">
            <a:off x="381738" y="2283578"/>
            <a:ext cx="512598" cy="1538010"/>
          </a:xfrm>
          <a:prstGeom prst="straightConnector1">
            <a:avLst/>
          </a:prstGeom>
          <a:ln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CasellaDiTesto 185">
            <a:extLst>
              <a:ext uri="{FF2B5EF4-FFF2-40B4-BE49-F238E27FC236}">
                <a16:creationId xmlns:a16="http://schemas.microsoft.com/office/drawing/2014/main" id="{D9513EA6-D8C6-4645-B38A-A709285F755A}"/>
              </a:ext>
            </a:extLst>
          </p:cNvPr>
          <p:cNvSpPr txBox="1"/>
          <p:nvPr/>
        </p:nvSpPr>
        <p:spPr>
          <a:xfrm>
            <a:off x="10352255" y="2481081"/>
            <a:ext cx="1832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Microphone</a:t>
            </a:r>
            <a:r>
              <a:rPr lang="it-IT" dirty="0"/>
              <a:t> acoustic pressure</a:t>
            </a:r>
            <a:endParaRPr lang="en-US" dirty="0"/>
          </a:p>
        </p:txBody>
      </p:sp>
      <p:cxnSp>
        <p:nvCxnSpPr>
          <p:cNvPr id="187" name="Connettore 2 186">
            <a:extLst>
              <a:ext uri="{FF2B5EF4-FFF2-40B4-BE49-F238E27FC236}">
                <a16:creationId xmlns:a16="http://schemas.microsoft.com/office/drawing/2014/main" id="{EFE6E5F1-9CB0-46A3-BFAE-BFBDBC58BE8E}"/>
              </a:ext>
            </a:extLst>
          </p:cNvPr>
          <p:cNvCxnSpPr>
            <a:cxnSpLocks/>
            <a:stCxn id="186" idx="2"/>
            <a:endCxn id="15" idx="3"/>
          </p:cNvCxnSpPr>
          <p:nvPr/>
        </p:nvCxnSpPr>
        <p:spPr>
          <a:xfrm flipH="1">
            <a:off x="10589134" y="3127412"/>
            <a:ext cx="679226" cy="516094"/>
          </a:xfrm>
          <a:prstGeom prst="straightConnector1">
            <a:avLst/>
          </a:prstGeom>
          <a:ln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ttore 2 189">
            <a:extLst>
              <a:ext uri="{FF2B5EF4-FFF2-40B4-BE49-F238E27FC236}">
                <a16:creationId xmlns:a16="http://schemas.microsoft.com/office/drawing/2014/main" id="{06F2B2A3-08A6-4CE2-9AE8-94F51D4B0A27}"/>
              </a:ext>
            </a:extLst>
          </p:cNvPr>
          <p:cNvCxnSpPr>
            <a:cxnSpLocks/>
            <a:stCxn id="186" idx="2"/>
            <a:endCxn id="87" idx="3"/>
          </p:cNvCxnSpPr>
          <p:nvPr/>
        </p:nvCxnSpPr>
        <p:spPr>
          <a:xfrm flipH="1">
            <a:off x="10644405" y="3127412"/>
            <a:ext cx="623955" cy="2332909"/>
          </a:xfrm>
          <a:prstGeom prst="straightConnector1">
            <a:avLst/>
          </a:prstGeom>
          <a:ln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ttore 2 192">
            <a:extLst>
              <a:ext uri="{FF2B5EF4-FFF2-40B4-BE49-F238E27FC236}">
                <a16:creationId xmlns:a16="http://schemas.microsoft.com/office/drawing/2014/main" id="{5874B09D-84F8-469C-AE91-629B52C661D0}"/>
              </a:ext>
            </a:extLst>
          </p:cNvPr>
          <p:cNvCxnSpPr>
            <a:cxnSpLocks/>
            <a:stCxn id="186" idx="0"/>
            <a:endCxn id="76" idx="3"/>
          </p:cNvCxnSpPr>
          <p:nvPr/>
        </p:nvCxnSpPr>
        <p:spPr>
          <a:xfrm flipH="1" flipV="1">
            <a:off x="10574064" y="1804519"/>
            <a:ext cx="694296" cy="676562"/>
          </a:xfrm>
          <a:prstGeom prst="straightConnector1">
            <a:avLst/>
          </a:prstGeom>
          <a:ln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36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2B8248-BD29-4072-9BAD-301776CB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867327"/>
          </a:xfrm>
        </p:spPr>
        <p:txBody>
          <a:bodyPr>
            <a:normAutofit/>
          </a:bodyPr>
          <a:lstStyle/>
          <a:p>
            <a:r>
              <a:rPr lang="it-IT" sz="4000" b="1" dirty="0"/>
              <a:t>How?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618DEB2-7DA7-4FCC-AFEF-2C28E649C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27/05/2022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421A60BB-2142-4E27-9CD8-B57228473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600" dirty="0">
                <a:solidFill>
                  <a:schemeClr val="tx1"/>
                </a:solidFill>
              </a:rPr>
              <a:t>Anatolij Borroni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C348404B-B741-4DAA-B7FF-CFE9322C5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z="1600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B028AF8A-9F0A-4D83-AAD1-5E9EACCD4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6733"/>
            <a:ext cx="2143388" cy="720000"/>
          </a:xfrm>
          <a:prstGeom prst="rect">
            <a:avLst/>
          </a:prstGeom>
        </p:spPr>
      </p:pic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563886CA-BEC4-44D8-86A5-2FAD0E1980A5}"/>
              </a:ext>
            </a:extLst>
          </p:cNvPr>
          <p:cNvCxnSpPr/>
          <p:nvPr/>
        </p:nvCxnSpPr>
        <p:spPr>
          <a:xfrm>
            <a:off x="0" y="867327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>
            <a:extLst>
              <a:ext uri="{FF2B5EF4-FFF2-40B4-BE49-F238E27FC236}">
                <a16:creationId xmlns:a16="http://schemas.microsoft.com/office/drawing/2014/main" id="{CA780E94-055E-492B-916E-8E0751572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555" y="7562"/>
            <a:ext cx="2374090" cy="720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96E9831-A977-4D91-8EE2-BDE671C38B7F}"/>
              </a:ext>
            </a:extLst>
          </p:cNvPr>
          <p:cNvSpPr txBox="1"/>
          <p:nvPr/>
        </p:nvSpPr>
        <p:spPr>
          <a:xfrm>
            <a:off x="1615735" y="1458134"/>
            <a:ext cx="8469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1° step</a:t>
            </a:r>
            <a:r>
              <a:rPr lang="it-IT" sz="2800" dirty="0"/>
              <a:t>: </a:t>
            </a:r>
            <a:r>
              <a:rPr lang="it-IT" sz="2800" dirty="0" err="1"/>
              <a:t>measurement</a:t>
            </a:r>
            <a:r>
              <a:rPr lang="it-IT" sz="2800" dirty="0"/>
              <a:t> of the </a:t>
            </a:r>
            <a:r>
              <a:rPr lang="it-IT" sz="2800" dirty="0" err="1"/>
              <a:t>impulse</a:t>
            </a:r>
            <a:r>
              <a:rPr lang="it-IT" sz="2800" dirty="0"/>
              <a:t> </a:t>
            </a:r>
            <a:r>
              <a:rPr lang="it-IT" sz="2800" dirty="0" err="1"/>
              <a:t>responses</a:t>
            </a:r>
            <a:r>
              <a:rPr lang="it-IT" sz="2800" dirty="0"/>
              <a:t> </a:t>
            </a:r>
            <a:r>
              <a:rPr lang="it-IT" sz="2800" dirty="0" err="1"/>
              <a:t>between</a:t>
            </a:r>
            <a:r>
              <a:rPr lang="it-IT" sz="2800" dirty="0"/>
              <a:t> </a:t>
            </a:r>
            <a:r>
              <a:rPr lang="it-IT" sz="2800" dirty="0" err="1"/>
              <a:t>each</a:t>
            </a:r>
            <a:r>
              <a:rPr lang="it-IT" sz="2800" dirty="0"/>
              <a:t> </a:t>
            </a:r>
            <a:r>
              <a:rPr lang="it-IT" sz="2800" dirty="0" err="1"/>
              <a:t>loudspeaker</a:t>
            </a:r>
            <a:r>
              <a:rPr lang="it-IT" sz="2800" dirty="0"/>
              <a:t> and </a:t>
            </a:r>
            <a:r>
              <a:rPr lang="it-IT" sz="2800" dirty="0" err="1"/>
              <a:t>each</a:t>
            </a:r>
            <a:r>
              <a:rPr lang="it-IT" sz="2800" dirty="0"/>
              <a:t> </a:t>
            </a:r>
            <a:r>
              <a:rPr lang="it-IT" sz="2800" dirty="0" err="1"/>
              <a:t>microphone</a:t>
            </a:r>
            <a:endParaRPr lang="en-US" sz="2800" dirty="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8143F764-22BF-4908-88CE-095CB9C69643}"/>
              </a:ext>
            </a:extLst>
          </p:cNvPr>
          <p:cNvSpPr txBox="1"/>
          <p:nvPr/>
        </p:nvSpPr>
        <p:spPr>
          <a:xfrm>
            <a:off x="1155946" y="3979173"/>
            <a:ext cx="93888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2° step</a:t>
            </a:r>
            <a:r>
              <a:rPr lang="it-IT" sz="2800" dirty="0"/>
              <a:t>: </a:t>
            </a:r>
            <a:r>
              <a:rPr lang="it-IT" sz="2800" dirty="0" err="1"/>
              <a:t>calculation</a:t>
            </a:r>
            <a:r>
              <a:rPr lang="it-IT" sz="2800" dirty="0"/>
              <a:t> of the </a:t>
            </a:r>
            <a:r>
              <a:rPr lang="it-IT" sz="2800" dirty="0" err="1"/>
              <a:t>optimal</a:t>
            </a:r>
            <a:r>
              <a:rPr lang="it-IT" sz="2800" dirty="0"/>
              <a:t> </a:t>
            </a:r>
            <a:r>
              <a:rPr lang="it-IT" sz="2800" dirty="0" err="1"/>
              <a:t>loudspeaker</a:t>
            </a:r>
            <a:r>
              <a:rPr lang="it-IT" sz="2800" dirty="0"/>
              <a:t> </a:t>
            </a:r>
            <a:r>
              <a:rPr lang="it-IT" sz="2800" dirty="0" err="1"/>
              <a:t>pre</a:t>
            </a:r>
            <a:r>
              <a:rPr lang="it-IT" sz="2800" dirty="0"/>
              <a:t>-filters by the </a:t>
            </a:r>
            <a:r>
              <a:rPr lang="it-IT" sz="2800" dirty="0" err="1"/>
              <a:t>chosen</a:t>
            </a:r>
            <a:r>
              <a:rPr lang="it-IT" sz="2800" dirty="0"/>
              <a:t> </a:t>
            </a:r>
            <a:r>
              <a:rPr lang="it-IT" sz="2800" dirty="0" err="1"/>
              <a:t>algorithm</a:t>
            </a:r>
            <a:r>
              <a:rPr lang="it-IT" sz="2800" dirty="0"/>
              <a:t> (Pressure Matching, Acoustic </a:t>
            </a:r>
            <a:r>
              <a:rPr lang="it-IT" sz="2800" dirty="0" err="1"/>
              <a:t>Contrast</a:t>
            </a:r>
            <a:r>
              <a:rPr lang="it-IT" sz="2800" dirty="0"/>
              <a:t> Control, etc.)</a:t>
            </a:r>
            <a:endParaRPr lang="en-US" sz="2800" dirty="0"/>
          </a:p>
        </p:txBody>
      </p: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D2D83E52-7272-43F1-9673-CF5EF31F0762}"/>
              </a:ext>
            </a:extLst>
          </p:cNvPr>
          <p:cNvCxnSpPr>
            <a:cxnSpLocks/>
            <a:stCxn id="4" idx="2"/>
            <a:endCxn id="35" idx="0"/>
          </p:cNvCxnSpPr>
          <p:nvPr/>
        </p:nvCxnSpPr>
        <p:spPr>
          <a:xfrm>
            <a:off x="5850384" y="2412241"/>
            <a:ext cx="0" cy="15669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5403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2B8248-BD29-4072-9BAD-301776CB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867327"/>
          </a:xfrm>
        </p:spPr>
        <p:txBody>
          <a:bodyPr>
            <a:normAutofit/>
          </a:bodyPr>
          <a:lstStyle/>
          <a:p>
            <a:r>
              <a:rPr lang="it-IT" sz="4000" b="1" dirty="0"/>
              <a:t>Performance </a:t>
            </a:r>
            <a:r>
              <a:rPr lang="it-IT" sz="4000" b="1" dirty="0" err="1"/>
              <a:t>example</a:t>
            </a:r>
            <a:endParaRPr lang="it-IT" sz="4000" b="1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618DEB2-7DA7-4FCC-AFEF-2C28E649C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27/05/2022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421A60BB-2142-4E27-9CD8-B57228473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600" dirty="0">
                <a:solidFill>
                  <a:schemeClr val="tx1"/>
                </a:solidFill>
              </a:rPr>
              <a:t>Anatolij Borroni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C348404B-B741-4DAA-B7FF-CFE9322C5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z="1600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B028AF8A-9F0A-4D83-AAD1-5E9EACCD4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6733"/>
            <a:ext cx="2143388" cy="720000"/>
          </a:xfrm>
          <a:prstGeom prst="rect">
            <a:avLst/>
          </a:prstGeom>
        </p:spPr>
      </p:pic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563886CA-BEC4-44D8-86A5-2FAD0E1980A5}"/>
              </a:ext>
            </a:extLst>
          </p:cNvPr>
          <p:cNvCxnSpPr/>
          <p:nvPr/>
        </p:nvCxnSpPr>
        <p:spPr>
          <a:xfrm>
            <a:off x="0" y="867327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>
            <a:extLst>
              <a:ext uri="{FF2B5EF4-FFF2-40B4-BE49-F238E27FC236}">
                <a16:creationId xmlns:a16="http://schemas.microsoft.com/office/drawing/2014/main" id="{CA780E94-055E-492B-916E-8E0751572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555" y="7562"/>
            <a:ext cx="2374090" cy="720000"/>
          </a:xfrm>
          <a:prstGeom prst="rect">
            <a:avLst/>
          </a:prstGeom>
        </p:spPr>
      </p:pic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48AAAC14-FB7C-7DDE-2BBC-CBC17CA16A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36" y="1111837"/>
            <a:ext cx="6666667" cy="500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CBD79A-7EE5-5775-7DB7-72D4E8A9742D}"/>
              </a:ext>
            </a:extLst>
          </p:cNvPr>
          <p:cNvSpPr txBox="1"/>
          <p:nvPr/>
        </p:nvSpPr>
        <p:spPr>
          <a:xfrm>
            <a:off x="7236542" y="2736502"/>
            <a:ext cx="4906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Acoustic contrast</a:t>
            </a:r>
            <a:r>
              <a:rPr lang="it-IT" sz="2800" dirty="0"/>
              <a:t>: difference between the sound pressure levels (dB) of 2 different regions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79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2B8248-BD29-4072-9BAD-301776CB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867327"/>
          </a:xfrm>
        </p:spPr>
        <p:txBody>
          <a:bodyPr>
            <a:normAutofit/>
          </a:bodyPr>
          <a:lstStyle/>
          <a:p>
            <a:r>
              <a:rPr lang="it-IT" sz="4000" b="1" dirty="0"/>
              <a:t>Future works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618DEB2-7DA7-4FCC-AFEF-2C28E649C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27/05/2022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421A60BB-2142-4E27-9CD8-B57228473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600" dirty="0">
                <a:solidFill>
                  <a:schemeClr val="tx1"/>
                </a:solidFill>
              </a:rPr>
              <a:t>Anatolij Borroni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C348404B-B741-4DAA-B7FF-CFE9322C5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z="1600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B028AF8A-9F0A-4D83-AAD1-5E9EACCD4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6733"/>
            <a:ext cx="2143388" cy="720000"/>
          </a:xfrm>
          <a:prstGeom prst="rect">
            <a:avLst/>
          </a:prstGeom>
        </p:spPr>
      </p:pic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563886CA-BEC4-44D8-86A5-2FAD0E1980A5}"/>
              </a:ext>
            </a:extLst>
          </p:cNvPr>
          <p:cNvCxnSpPr/>
          <p:nvPr/>
        </p:nvCxnSpPr>
        <p:spPr>
          <a:xfrm>
            <a:off x="0" y="867327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>
            <a:extLst>
              <a:ext uri="{FF2B5EF4-FFF2-40B4-BE49-F238E27FC236}">
                <a16:creationId xmlns:a16="http://schemas.microsoft.com/office/drawing/2014/main" id="{CA780E94-055E-492B-916E-8E0751572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555" y="7562"/>
            <a:ext cx="2374090" cy="720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F29B172-3630-46D8-B13A-7F36D918C957}"/>
              </a:ext>
            </a:extLst>
          </p:cNvPr>
          <p:cNvSpPr txBox="1"/>
          <p:nvPr/>
        </p:nvSpPr>
        <p:spPr>
          <a:xfrm>
            <a:off x="303320" y="1236955"/>
            <a:ext cx="115853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/>
              <a:t>Analysis of the channel matrix eigenvalues for performance prediction and loudspeaker calibration</a:t>
            </a:r>
          </a:p>
          <a:p>
            <a:endParaRPr lang="it-IT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Performance comparison between system with more microphones than loudspeakers and vice-versa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Derivation and implementation of perceptual metrics for performance evaluation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Derivation and implementation of algorithms based on perceptual metrics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1164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|6.4|1.2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|6.4|1.2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|6.4|1.2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|6.4|1.2|1.5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254</Words>
  <Application>Microsoft Office PowerPoint</Application>
  <PresentationFormat>Widescreen</PresentationFormat>
  <Paragraphs>70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Wingdings</vt:lpstr>
      <vt:lpstr>Tema di Office</vt:lpstr>
      <vt:lpstr>DIGITAL SIGNAL PROCESSING ALGORITHMS FOR ACTIVE CONTROL OF INDIVIDUAL ACOUSTIC ZONES</vt:lpstr>
      <vt:lpstr>Individual sound zones</vt:lpstr>
      <vt:lpstr>Applications</vt:lpstr>
      <vt:lpstr>Model</vt:lpstr>
      <vt:lpstr>Superposition Principle</vt:lpstr>
      <vt:lpstr>How?</vt:lpstr>
      <vt:lpstr>Performance example</vt:lpstr>
      <vt:lpstr>Future works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Anatolij BORRONI</dc:creator>
  <cp:lastModifiedBy>anatolij borroni</cp:lastModifiedBy>
  <cp:revision>26</cp:revision>
  <dcterms:created xsi:type="dcterms:W3CDTF">2020-12-15T08:52:06Z</dcterms:created>
  <dcterms:modified xsi:type="dcterms:W3CDTF">2022-05-27T07:50:04Z</dcterms:modified>
</cp:coreProperties>
</file>